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9" r:id="rId4"/>
    <p:sldId id="258" r:id="rId5"/>
    <p:sldId id="260" r:id="rId6"/>
    <p:sldId id="261" r:id="rId7"/>
    <p:sldId id="274" r:id="rId8"/>
    <p:sldId id="262" r:id="rId9"/>
    <p:sldId id="275" r:id="rId10"/>
    <p:sldId id="263" r:id="rId11"/>
    <p:sldId id="264" r:id="rId12"/>
    <p:sldId id="266" r:id="rId13"/>
    <p:sldId id="265" r:id="rId14"/>
    <p:sldId id="272" r:id="rId15"/>
    <p:sldId id="267" r:id="rId16"/>
    <p:sldId id="268" r:id="rId17"/>
    <p:sldId id="276" r:id="rId18"/>
    <p:sldId id="269" r:id="rId19"/>
    <p:sldId id="271" r:id="rId20"/>
    <p:sldId id="270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2401" autoAdjust="0"/>
  </p:normalViewPr>
  <p:slideViewPr>
    <p:cSldViewPr snapToGrid="0">
      <p:cViewPr varScale="1">
        <p:scale>
          <a:sx n="83" d="100"/>
          <a:sy n="83" d="100"/>
        </p:scale>
        <p:origin x="1035" y="3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jpg>
</file>

<file path=ppt/media/image11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C5FCBB-41B1-4466-AA9F-EE967B547B4C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92B8D0-5C94-4728-962A-59F2586D33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18625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Welcome</a:t>
            </a:r>
            <a:endParaRPr lang="it-IT" dirty="0"/>
          </a:p>
          <a:p>
            <a:r>
              <a:rPr lang="it-IT" baseline="0" dirty="0" err="1"/>
              <a:t>Shall</a:t>
            </a:r>
            <a:r>
              <a:rPr lang="it-IT" baseline="0" dirty="0"/>
              <a:t> </a:t>
            </a:r>
            <a:r>
              <a:rPr lang="it-IT" baseline="0" dirty="0" err="1"/>
              <a:t>we</a:t>
            </a:r>
            <a:r>
              <a:rPr lang="it-IT" baseline="0" dirty="0"/>
              <a:t> start?</a:t>
            </a:r>
          </a:p>
          <a:p>
            <a:r>
              <a:rPr lang="it-IT" baseline="0" dirty="0" err="1"/>
              <a:t>what</a:t>
            </a:r>
            <a:r>
              <a:rPr lang="it-IT" baseline="0" dirty="0"/>
              <a:t> </a:t>
            </a:r>
            <a:r>
              <a:rPr lang="it-IT" baseline="0" dirty="0" err="1"/>
              <a:t>about</a:t>
            </a:r>
            <a:r>
              <a:rPr lang="it-IT" baseline="0" dirty="0"/>
              <a:t> lunch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92B8D0-5C94-4728-962A-59F2586D3302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147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492B8D0-5C94-4728-962A-59F2586D3302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8351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  <p:pic>
        <p:nvPicPr>
          <p:cNvPr id="2050" name="Picture 2" descr="http://2016.cloudconf.it/assets/images/logo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8880" y="0"/>
            <a:ext cx="1595120" cy="159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raw.githubusercontent.com/Particular/Collaboration/master/Brand%20style%20guide/img/Particular-bw.png?token=ABQ6K-7mxU934CC5qAbNkcAzux9rgMD8ks5W4n4DwA%3D%3D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300" y="6047231"/>
            <a:ext cx="1600200" cy="72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88828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53970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828118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  <p:pic>
        <p:nvPicPr>
          <p:cNvPr id="7" name="Picture 2" descr="http://2016.cloudconf.it/assets/images/logo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6229828"/>
            <a:ext cx="628171" cy="62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https://raw.githubusercontent.com/Particular/Collaboration/master/Brand%20style%20guide/img/Particular-bw.png?token=ABQ6K-7mxU934CC5qAbNkcAzux9rgMD8ks5W4n4DwA%3D%3D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730" y="6229828"/>
            <a:ext cx="1424940" cy="64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0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  <p:pic>
        <p:nvPicPr>
          <p:cNvPr id="8" name="Picture 6" descr="https://raw.githubusercontent.com/Particular/Collaboration/master/Brand%20style%20guide/img/Particular-bw.png?token=ABQ6K-7mxU934CC5qAbNkcAzux9rgMD8ks5W4n4DwA%3D%3D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4300" y="6047231"/>
            <a:ext cx="1600200" cy="725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2016.cloudconf.it/assets/images/logo1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8880" y="0"/>
            <a:ext cx="1595120" cy="159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403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  <p:pic>
        <p:nvPicPr>
          <p:cNvPr id="9" name="Picture 2" descr="http://2016.cloudconf.it/assets/images/logo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6229828"/>
            <a:ext cx="628171" cy="62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https://raw.githubusercontent.com/Particular/Collaboration/master/Brand%20style%20guide/img/Particular-bw.png?token=ABQ6K-7mxU934CC5qAbNkcAzux9rgMD8ks5W4n4DwA%3D%3D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730" y="6229828"/>
            <a:ext cx="1424940" cy="64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893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  <p:pic>
        <p:nvPicPr>
          <p:cNvPr id="11" name="Picture 2" descr="http://2016.cloudconf.it/assets/images/logo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6229828"/>
            <a:ext cx="628171" cy="62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6" descr="https://raw.githubusercontent.com/Particular/Collaboration/master/Brand%20style%20guide/img/Particular-bw.png?token=ABQ6K-7mxU934CC5qAbNkcAzux9rgMD8ks5W4n4DwA%3D%3D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730" y="6229828"/>
            <a:ext cx="1424940" cy="64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175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  <p:pic>
        <p:nvPicPr>
          <p:cNvPr id="7" name="Picture 2" descr="http://2016.cloudconf.it/assets/images/logo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6229828"/>
            <a:ext cx="628171" cy="62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https://raw.githubusercontent.com/Particular/Collaboration/master/Brand%20style%20guide/img/Particular-bw.png?token=ABQ6K-7mxU934CC5qAbNkcAzux9rgMD8ks5W4n4DwA%3D%3D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730" y="6229828"/>
            <a:ext cx="1424940" cy="64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9841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  <p:pic>
        <p:nvPicPr>
          <p:cNvPr id="6" name="Picture 2" descr="http://2016.cloudconf.it/assets/images/logo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6229828"/>
            <a:ext cx="628171" cy="62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https://raw.githubusercontent.com/Particular/Collaboration/master/Brand%20style%20guide/img/Particular-bw.png?token=ABQ6K-7mxU934CC5qAbNkcAzux9rgMD8ks5W4n4DwA%3D%3D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730" y="6229828"/>
            <a:ext cx="1424940" cy="64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6010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  <p:pic>
        <p:nvPicPr>
          <p:cNvPr id="9" name="Picture 2" descr="http://2016.cloudconf.it/assets/images/logo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6229828"/>
            <a:ext cx="628171" cy="62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https://raw.githubusercontent.com/Particular/Collaboration/master/Brand%20style%20guide/img/Particular-bw.png?token=ABQ6K-7mxU934CC5qAbNkcAzux9rgMD8ks5W4n4DwA%3D%3D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730" y="6229828"/>
            <a:ext cx="1424940" cy="64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738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  <p:pic>
        <p:nvPicPr>
          <p:cNvPr id="9" name="Picture 2" descr="http://2016.cloudconf.it/assets/images/logo1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5350" y="6229828"/>
            <a:ext cx="628171" cy="628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https://raw.githubusercontent.com/Particular/Collaboration/master/Brand%20style%20guide/img/Particular-bw.png?token=ABQ6K-7mxU934CC5qAbNkcAzux9rgMD8ks5W4n4DwA%3D%3D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730" y="6229828"/>
            <a:ext cx="1424940" cy="645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060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F17C4C-DD60-4A31-96E9-4261E82FEF2E}" type="datetimeFigureOut">
              <a:rPr lang="it-IT" smtClean="0"/>
              <a:t>10/03/2016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EBE910-5C23-46BE-80AB-460E6EA218C7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6969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z="4900" dirty="0"/>
              <a:t>The road to a </a:t>
            </a:r>
            <a:br>
              <a:rPr lang="en-US" sz="4900" dirty="0"/>
            </a:br>
            <a:r>
              <a:rPr lang="en-US" dirty="0"/>
              <a:t>Service Oriented Architecture</a:t>
            </a:r>
            <a:endParaRPr lang="it-IT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is paved with a message based infrastructure</a:t>
            </a: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62514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boundaries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user perspective: </a:t>
            </a:r>
            <a:r>
              <a:rPr lang="en-US" b="1" dirty="0"/>
              <a:t>single operation</a:t>
            </a:r>
          </a:p>
          <a:p>
            <a:r>
              <a:rPr lang="en-US" dirty="0"/>
              <a:t>ticketing system perspective: </a:t>
            </a:r>
            <a:r>
              <a:rPr lang="en-US" b="1" dirty="0"/>
              <a:t>multiple operations</a:t>
            </a:r>
            <a:endParaRPr lang="en-US" dirty="0"/>
          </a:p>
          <a:p>
            <a:pPr lvl="1"/>
            <a:r>
              <a:rPr lang="en-US" dirty="0"/>
              <a:t>That should be “atomic”</a:t>
            </a:r>
          </a:p>
          <a:p>
            <a:pPr lvl="1"/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business TX</a:t>
            </a:r>
            <a:r>
              <a:rPr lang="en-US" dirty="0"/>
              <a:t> crosses multiple boundaries</a:t>
            </a:r>
          </a:p>
          <a:p>
            <a:pPr lvl="1"/>
            <a:r>
              <a:rPr lang="en-US" dirty="0"/>
              <a:t>Theater reservation</a:t>
            </a:r>
          </a:p>
          <a:p>
            <a:pPr lvl="1"/>
            <a:r>
              <a:rPr lang="en-US" dirty="0"/>
              <a:t>Credit card</a:t>
            </a:r>
          </a:p>
          <a:p>
            <a:pPr lvl="1"/>
            <a:r>
              <a:rPr lang="en-US" dirty="0"/>
              <a:t>Insurance</a:t>
            </a:r>
          </a:p>
          <a:p>
            <a:pPr lvl="1"/>
            <a:r>
              <a:rPr lang="en-US" dirty="0"/>
              <a:t>Shipping</a:t>
            </a:r>
          </a:p>
          <a:p>
            <a:pPr lvl="1"/>
            <a:r>
              <a:rPr lang="en-US" dirty="0"/>
              <a:t>Internal stuff</a:t>
            </a:r>
          </a:p>
          <a:p>
            <a:r>
              <a:rPr lang="en-US" dirty="0"/>
              <a:t>End we’ll end up in a…</a:t>
            </a:r>
          </a:p>
        </p:txBody>
      </p:sp>
    </p:spTree>
    <p:extLst>
      <p:ext uri="{BB962C8B-B14F-4D97-AF65-F5344CB8AC3E}">
        <p14:creationId xmlns:p14="http://schemas.microsoft.com/office/powerpoint/2010/main" val="1135262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13266"/>
            <a:ext cx="9144000" cy="999067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600" dirty="0"/>
              <a:t>…big ball of mud…</a:t>
            </a:r>
            <a:endParaRPr lang="it-IT" sz="6600" dirty="0"/>
          </a:p>
        </p:txBody>
      </p:sp>
      <p:sp>
        <p:nvSpPr>
          <p:cNvPr id="4" name="Rectangle 3"/>
          <p:cNvSpPr/>
          <p:nvPr/>
        </p:nvSpPr>
        <p:spPr>
          <a:xfrm>
            <a:off x="0" y="313267"/>
            <a:ext cx="9144000" cy="5782734"/>
          </a:xfrm>
          <a:prstGeom prst="rect">
            <a:avLst/>
          </a:prstGeom>
          <a:solidFill>
            <a:schemeClr val="lt1">
              <a:alpha val="9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0" dirty="0"/>
              <a:t>When crossing service boundaries</a:t>
            </a:r>
          </a:p>
          <a:p>
            <a:pPr algn="ctr"/>
            <a:r>
              <a:rPr lang="en-US" sz="8000" dirty="0"/>
              <a:t>we cannot expect transactions to work</a:t>
            </a:r>
            <a:endParaRPr lang="it-IT" sz="8000" dirty="0"/>
          </a:p>
        </p:txBody>
      </p:sp>
      <p:sp>
        <p:nvSpPr>
          <p:cNvPr id="5" name="Rectangle 4"/>
          <p:cNvSpPr/>
          <p:nvPr/>
        </p:nvSpPr>
        <p:spPr>
          <a:xfrm>
            <a:off x="0" y="313265"/>
            <a:ext cx="9144000" cy="5782734"/>
          </a:xfrm>
          <a:prstGeom prst="rect">
            <a:avLst/>
          </a:prstGeom>
          <a:solidFill>
            <a:schemeClr val="lt1">
              <a:alpha val="9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000" i="1" dirty="0"/>
              <a:t>SOA</a:t>
            </a:r>
          </a:p>
          <a:p>
            <a:pPr algn="ctr"/>
            <a:r>
              <a:rPr lang="en-US" sz="8000" i="1" dirty="0"/>
              <a:t>Boundaries</a:t>
            </a:r>
          </a:p>
          <a:p>
            <a:pPr algn="ctr"/>
            <a:r>
              <a:rPr lang="en-US" sz="8000" i="1" dirty="0"/>
              <a:t>are explicit</a:t>
            </a:r>
            <a:endParaRPr lang="it-IT" sz="8000" i="1" dirty="0"/>
          </a:p>
        </p:txBody>
      </p:sp>
    </p:spTree>
    <p:extLst>
      <p:ext uri="{BB962C8B-B14F-4D97-AF65-F5344CB8AC3E}">
        <p14:creationId xmlns:p14="http://schemas.microsoft.com/office/powerpoint/2010/main" val="2990217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4" grpId="1" animBg="1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787400"/>
            <a:ext cx="9144000" cy="157479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800" dirty="0"/>
              <a:t>DTC forget you must</a:t>
            </a:r>
            <a:endParaRPr lang="it-IT" sz="4800" dirty="0"/>
          </a:p>
        </p:txBody>
      </p:sp>
      <p:sp>
        <p:nvSpPr>
          <p:cNvPr id="6" name="Rectangle 5"/>
          <p:cNvSpPr/>
          <p:nvPr/>
        </p:nvSpPr>
        <p:spPr>
          <a:xfrm>
            <a:off x="0" y="2667000"/>
            <a:ext cx="9144000" cy="157479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800" dirty="0"/>
              <a:t>Compensation you should welcome</a:t>
            </a:r>
            <a:endParaRPr lang="it-IT" sz="4800" dirty="0"/>
          </a:p>
        </p:txBody>
      </p:sp>
      <p:sp>
        <p:nvSpPr>
          <p:cNvPr id="7" name="Rectangle 6"/>
          <p:cNvSpPr/>
          <p:nvPr/>
        </p:nvSpPr>
        <p:spPr>
          <a:xfrm>
            <a:off x="0" y="4546600"/>
            <a:ext cx="9144000" cy="1574799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800" dirty="0" err="1"/>
              <a:t>Idempotency</a:t>
            </a:r>
            <a:r>
              <a:rPr lang="en-US" sz="4800" dirty="0"/>
              <a:t> your best friend is</a:t>
            </a:r>
            <a:endParaRPr lang="it-IT" sz="4800" dirty="0"/>
          </a:p>
        </p:txBody>
      </p:sp>
    </p:spTree>
    <p:extLst>
      <p:ext uri="{BB962C8B-B14F-4D97-AF65-F5344CB8AC3E}">
        <p14:creationId xmlns:p14="http://schemas.microsoft.com/office/powerpoint/2010/main" val="144521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913467"/>
            <a:ext cx="9144000" cy="3039533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/>
              <a:t>Messages you want</a:t>
            </a:r>
            <a:endParaRPr lang="it-IT" sz="8000" dirty="0"/>
          </a:p>
        </p:txBody>
      </p:sp>
      <p:sp>
        <p:nvSpPr>
          <p:cNvPr id="5" name="Rectangle 4"/>
          <p:cNvSpPr/>
          <p:nvPr/>
        </p:nvSpPr>
        <p:spPr>
          <a:xfrm>
            <a:off x="0" y="1913466"/>
            <a:ext cx="9144000" cy="303953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/>
              <a:t>Messages are</a:t>
            </a:r>
            <a:br>
              <a:rPr lang="en-US" sz="11500" dirty="0"/>
            </a:br>
            <a:r>
              <a:rPr lang="en-US" sz="11500" dirty="0"/>
              <a:t>Atomic</a:t>
            </a:r>
            <a:endParaRPr lang="it-IT" sz="11500" dirty="0"/>
          </a:p>
        </p:txBody>
      </p:sp>
      <p:sp>
        <p:nvSpPr>
          <p:cNvPr id="6" name="Rectangle 5"/>
          <p:cNvSpPr/>
          <p:nvPr/>
        </p:nvSpPr>
        <p:spPr>
          <a:xfrm>
            <a:off x="0" y="1913466"/>
            <a:ext cx="9144000" cy="3039533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/>
              <a:t>Messages are</a:t>
            </a:r>
            <a:br>
              <a:rPr lang="en-US" sz="12800" dirty="0"/>
            </a:br>
            <a:r>
              <a:rPr lang="en-US" sz="12800" dirty="0"/>
              <a:t>Unique</a:t>
            </a:r>
            <a:endParaRPr lang="it-IT" sz="12800" dirty="0"/>
          </a:p>
        </p:txBody>
      </p:sp>
      <p:sp>
        <p:nvSpPr>
          <p:cNvPr id="7" name="Rectangle 6"/>
          <p:cNvSpPr/>
          <p:nvPr/>
        </p:nvSpPr>
        <p:spPr>
          <a:xfrm>
            <a:off x="0" y="1913465"/>
            <a:ext cx="9144000" cy="3039533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Easily implements</a:t>
            </a:r>
            <a:br>
              <a:rPr lang="en-US" sz="6600" dirty="0">
                <a:solidFill>
                  <a:schemeClr val="tx1"/>
                </a:solidFill>
              </a:rPr>
            </a:br>
            <a:r>
              <a:rPr lang="en-US" sz="9600" dirty="0">
                <a:solidFill>
                  <a:schemeClr val="tx1"/>
                </a:solidFill>
              </a:rPr>
              <a:t>Ledger</a:t>
            </a:r>
          </a:p>
          <a:p>
            <a:pPr algn="ctr"/>
            <a:r>
              <a:rPr lang="en-US" sz="7200" dirty="0">
                <a:solidFill>
                  <a:schemeClr val="tx1"/>
                </a:solidFill>
              </a:rPr>
              <a:t>semantic</a:t>
            </a:r>
            <a:endParaRPr lang="it-IT" sz="9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632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Messaging Patterns</a:t>
            </a:r>
            <a:endParaRPr lang="it-IT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Because not all communication is born equal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0995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855134"/>
            <a:ext cx="9144000" cy="98214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Request/Response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2156175"/>
            <a:ext cx="9144000" cy="98214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message sent to someone</a:t>
            </a:r>
            <a:endParaRPr lang="it-IT" sz="54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758256"/>
            <a:ext cx="9144000" cy="98214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implies some coupling</a:t>
            </a:r>
          </a:p>
        </p:txBody>
      </p:sp>
      <p:sp>
        <p:nvSpPr>
          <p:cNvPr id="10" name="Rectangle 9"/>
          <p:cNvSpPr/>
          <p:nvPr/>
        </p:nvSpPr>
        <p:spPr>
          <a:xfrm>
            <a:off x="0" y="3457216"/>
            <a:ext cx="9144000" cy="982144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bg1"/>
                </a:solidFill>
              </a:rPr>
              <a:t>we know each other</a:t>
            </a:r>
          </a:p>
        </p:txBody>
      </p:sp>
    </p:spTree>
    <p:extLst>
      <p:ext uri="{BB962C8B-B14F-4D97-AF65-F5344CB8AC3E}">
        <p14:creationId xmlns:p14="http://schemas.microsoft.com/office/powerpoint/2010/main" val="3316612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855134"/>
            <a:ext cx="9144000" cy="98214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Pub/Sub</a:t>
            </a:r>
            <a:endParaRPr lang="it-IT" sz="54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2156175"/>
            <a:ext cx="9144000" cy="98214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broadcasted event, in the past</a:t>
            </a:r>
            <a:endParaRPr lang="it-IT" sz="54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758256"/>
            <a:ext cx="9144000" cy="98214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implies less coupling</a:t>
            </a:r>
            <a:endParaRPr lang="it-IT" sz="54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3457216"/>
            <a:ext cx="9144000" cy="98214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subscribers know the publisher</a:t>
            </a:r>
            <a:endParaRPr lang="it-IT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644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6070465" y="1503896"/>
            <a:ext cx="2194560" cy="93661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Tickets reservation service</a:t>
            </a:r>
            <a:endParaRPr lang="it-IT" dirty="0"/>
          </a:p>
        </p:txBody>
      </p:sp>
      <p:sp>
        <p:nvSpPr>
          <p:cNvPr id="79" name="Rectangle 78"/>
          <p:cNvSpPr/>
          <p:nvPr/>
        </p:nvSpPr>
        <p:spPr>
          <a:xfrm>
            <a:off x="5918065" y="1351496"/>
            <a:ext cx="2194560" cy="936614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Tickets reservation service</a:t>
            </a:r>
            <a:endParaRPr lang="it-IT" dirty="0"/>
          </a:p>
        </p:txBody>
      </p:sp>
      <p:sp>
        <p:nvSpPr>
          <p:cNvPr id="55" name="Down Arrow 54"/>
          <p:cNvSpPr/>
          <p:nvPr/>
        </p:nvSpPr>
        <p:spPr>
          <a:xfrm rot="17676609">
            <a:off x="3523283" y="1822406"/>
            <a:ext cx="302505" cy="2516104"/>
          </a:xfrm>
          <a:prstGeom prst="down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6" name="Down Arrow 55"/>
          <p:cNvSpPr/>
          <p:nvPr/>
        </p:nvSpPr>
        <p:spPr>
          <a:xfrm rot="16555407">
            <a:off x="3513201" y="1434548"/>
            <a:ext cx="302505" cy="2318369"/>
          </a:xfrm>
          <a:prstGeom prst="down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6" name="Rectangle 35"/>
          <p:cNvSpPr/>
          <p:nvPr/>
        </p:nvSpPr>
        <p:spPr>
          <a:xfrm>
            <a:off x="1343415" y="4568787"/>
            <a:ext cx="2194560" cy="93661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Order management</a:t>
            </a:r>
            <a:r>
              <a:rPr lang="it-IT" dirty="0"/>
              <a:t> service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2145903" y="310155"/>
            <a:ext cx="597297" cy="435716"/>
            <a:chOff x="2152906" y="1631624"/>
            <a:chExt cx="2445659" cy="1494972"/>
          </a:xfrm>
        </p:grpSpPr>
        <p:sp>
          <p:nvSpPr>
            <p:cNvPr id="2" name="Rectangle 1"/>
            <p:cNvSpPr/>
            <p:nvPr/>
          </p:nvSpPr>
          <p:spPr>
            <a:xfrm>
              <a:off x="2152907" y="1631624"/>
              <a:ext cx="2445657" cy="1494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4" name="Straight Connector 3"/>
            <p:cNvCxnSpPr/>
            <p:nvPr/>
          </p:nvCxnSpPr>
          <p:spPr>
            <a:xfrm>
              <a:off x="2152906" y="1631624"/>
              <a:ext cx="1207037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/>
          </p:nvCxnSpPr>
          <p:spPr>
            <a:xfrm flipH="1">
              <a:off x="3359943" y="1631624"/>
              <a:ext cx="1238622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6" name="Rectangle 15"/>
          <p:cNvSpPr/>
          <p:nvPr/>
        </p:nvSpPr>
        <p:spPr>
          <a:xfrm>
            <a:off x="1343415" y="1199096"/>
            <a:ext cx="2194560" cy="936614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Order management</a:t>
            </a:r>
            <a:r>
              <a:rPr lang="it-IT" dirty="0"/>
              <a:t> service</a:t>
            </a:r>
            <a:endParaRPr lang="en-US" dirty="0"/>
          </a:p>
        </p:txBody>
      </p:sp>
      <p:sp>
        <p:nvSpPr>
          <p:cNvPr id="17" name="Down Arrow 16"/>
          <p:cNvSpPr/>
          <p:nvPr/>
        </p:nvSpPr>
        <p:spPr>
          <a:xfrm>
            <a:off x="2289442" y="834172"/>
            <a:ext cx="302505" cy="556592"/>
          </a:xfrm>
          <a:prstGeom prst="down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8" name="Rectangle 17"/>
          <p:cNvSpPr/>
          <p:nvPr/>
        </p:nvSpPr>
        <p:spPr>
          <a:xfrm>
            <a:off x="5765665" y="1199096"/>
            <a:ext cx="2194560" cy="936614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Tickets reservation service</a:t>
            </a:r>
            <a:endParaRPr lang="it-IT" dirty="0"/>
          </a:p>
        </p:txBody>
      </p:sp>
      <p:sp>
        <p:nvSpPr>
          <p:cNvPr id="19" name="Right Arrow 18"/>
          <p:cNvSpPr/>
          <p:nvPr/>
        </p:nvSpPr>
        <p:spPr>
          <a:xfrm>
            <a:off x="3434963" y="1223793"/>
            <a:ext cx="2576223" cy="261555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0" name="Right Arrow 19"/>
          <p:cNvSpPr/>
          <p:nvPr/>
        </p:nvSpPr>
        <p:spPr>
          <a:xfrm rot="10800000">
            <a:off x="3331600" y="1811771"/>
            <a:ext cx="2576223" cy="261555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21" name="Group 20"/>
          <p:cNvGrpSpPr/>
          <p:nvPr/>
        </p:nvGrpSpPr>
        <p:grpSpPr>
          <a:xfrm>
            <a:off x="4300687" y="1136712"/>
            <a:ext cx="597297" cy="435716"/>
            <a:chOff x="2152906" y="1631624"/>
            <a:chExt cx="2445659" cy="1494972"/>
          </a:xfrm>
        </p:grpSpPr>
        <p:sp>
          <p:nvSpPr>
            <p:cNvPr id="22" name="Rectangle 21"/>
            <p:cNvSpPr/>
            <p:nvPr/>
          </p:nvSpPr>
          <p:spPr>
            <a:xfrm>
              <a:off x="2152907" y="1631624"/>
              <a:ext cx="2445657" cy="1494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2152906" y="1631624"/>
              <a:ext cx="1207037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3359943" y="1631624"/>
              <a:ext cx="1238622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5" name="Group 24"/>
          <p:cNvGrpSpPr/>
          <p:nvPr/>
        </p:nvGrpSpPr>
        <p:grpSpPr>
          <a:xfrm>
            <a:off x="4304544" y="1724691"/>
            <a:ext cx="597297" cy="435716"/>
            <a:chOff x="2152906" y="1631624"/>
            <a:chExt cx="2445659" cy="1494972"/>
          </a:xfrm>
        </p:grpSpPr>
        <p:sp>
          <p:nvSpPr>
            <p:cNvPr id="26" name="Rectangle 25"/>
            <p:cNvSpPr/>
            <p:nvPr/>
          </p:nvSpPr>
          <p:spPr>
            <a:xfrm>
              <a:off x="2152907" y="1631624"/>
              <a:ext cx="2445657" cy="1494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27" name="Straight Connector 26"/>
            <p:cNvCxnSpPr/>
            <p:nvPr/>
          </p:nvCxnSpPr>
          <p:spPr>
            <a:xfrm>
              <a:off x="2152906" y="1631624"/>
              <a:ext cx="1207037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 flipH="1">
              <a:off x="3359943" y="1631624"/>
              <a:ext cx="1238622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Down Arrow 29"/>
          <p:cNvSpPr/>
          <p:nvPr/>
        </p:nvSpPr>
        <p:spPr>
          <a:xfrm>
            <a:off x="2289441" y="2082925"/>
            <a:ext cx="302505" cy="2659570"/>
          </a:xfrm>
          <a:prstGeom prst="down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31" name="Group 30"/>
          <p:cNvGrpSpPr/>
          <p:nvPr/>
        </p:nvGrpSpPr>
        <p:grpSpPr>
          <a:xfrm>
            <a:off x="2121130" y="2289353"/>
            <a:ext cx="597297" cy="435716"/>
            <a:chOff x="2152906" y="1631624"/>
            <a:chExt cx="2445659" cy="1494972"/>
          </a:xfrm>
        </p:grpSpPr>
        <p:sp>
          <p:nvSpPr>
            <p:cNvPr id="32" name="Rectangle 31"/>
            <p:cNvSpPr/>
            <p:nvPr/>
          </p:nvSpPr>
          <p:spPr>
            <a:xfrm>
              <a:off x="2152907" y="1631624"/>
              <a:ext cx="2445657" cy="1494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33" name="Straight Connector 32"/>
            <p:cNvCxnSpPr/>
            <p:nvPr/>
          </p:nvCxnSpPr>
          <p:spPr>
            <a:xfrm>
              <a:off x="2152906" y="1631624"/>
              <a:ext cx="1207037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H="1">
              <a:off x="3359943" y="1631624"/>
              <a:ext cx="1238622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5" name="Lightning Bolt 34"/>
          <p:cNvSpPr/>
          <p:nvPr/>
        </p:nvSpPr>
        <p:spPr>
          <a:xfrm>
            <a:off x="2526889" y="2122672"/>
            <a:ext cx="524251" cy="731520"/>
          </a:xfrm>
          <a:prstGeom prst="lightningBol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Rectangle 37"/>
          <p:cNvSpPr/>
          <p:nvPr/>
        </p:nvSpPr>
        <p:spPr>
          <a:xfrm>
            <a:off x="5765665" y="4568787"/>
            <a:ext cx="2194560" cy="93661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Credit Card service</a:t>
            </a:r>
            <a:endParaRPr lang="it-IT" dirty="0"/>
          </a:p>
        </p:txBody>
      </p:sp>
      <p:sp>
        <p:nvSpPr>
          <p:cNvPr id="39" name="Right Arrow 38"/>
          <p:cNvSpPr/>
          <p:nvPr/>
        </p:nvSpPr>
        <p:spPr>
          <a:xfrm>
            <a:off x="3434963" y="4601431"/>
            <a:ext cx="2576223" cy="261555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Right Arrow 39"/>
          <p:cNvSpPr/>
          <p:nvPr/>
        </p:nvSpPr>
        <p:spPr>
          <a:xfrm rot="10800000">
            <a:off x="3331600" y="5189409"/>
            <a:ext cx="2576223" cy="261555"/>
          </a:xfrm>
          <a:prstGeom prst="right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41" name="Group 40"/>
          <p:cNvGrpSpPr/>
          <p:nvPr/>
        </p:nvGrpSpPr>
        <p:grpSpPr>
          <a:xfrm>
            <a:off x="4300687" y="4514350"/>
            <a:ext cx="597297" cy="435716"/>
            <a:chOff x="2152906" y="1631624"/>
            <a:chExt cx="2445659" cy="1494972"/>
          </a:xfrm>
        </p:grpSpPr>
        <p:sp>
          <p:nvSpPr>
            <p:cNvPr id="42" name="Rectangle 41"/>
            <p:cNvSpPr/>
            <p:nvPr/>
          </p:nvSpPr>
          <p:spPr>
            <a:xfrm>
              <a:off x="2152907" y="1631624"/>
              <a:ext cx="2445657" cy="1494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43" name="Straight Connector 42"/>
            <p:cNvCxnSpPr/>
            <p:nvPr/>
          </p:nvCxnSpPr>
          <p:spPr>
            <a:xfrm>
              <a:off x="2152906" y="1631624"/>
              <a:ext cx="1207037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/>
            <p:nvPr/>
          </p:nvCxnSpPr>
          <p:spPr>
            <a:xfrm flipH="1">
              <a:off x="3359943" y="1631624"/>
              <a:ext cx="1238622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4304544" y="5102329"/>
            <a:ext cx="597297" cy="435716"/>
            <a:chOff x="2152906" y="1631624"/>
            <a:chExt cx="2445659" cy="1494972"/>
          </a:xfrm>
        </p:grpSpPr>
        <p:sp>
          <p:nvSpPr>
            <p:cNvPr id="46" name="Rectangle 45"/>
            <p:cNvSpPr/>
            <p:nvPr/>
          </p:nvSpPr>
          <p:spPr>
            <a:xfrm>
              <a:off x="2152907" y="1631624"/>
              <a:ext cx="2445657" cy="1494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47" name="Straight Connector 46"/>
            <p:cNvCxnSpPr/>
            <p:nvPr/>
          </p:nvCxnSpPr>
          <p:spPr>
            <a:xfrm>
              <a:off x="2152906" y="1631624"/>
              <a:ext cx="1207037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H="1">
              <a:off x="3359943" y="1631624"/>
              <a:ext cx="1238622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49" name="Down Arrow 48"/>
          <p:cNvSpPr/>
          <p:nvPr/>
        </p:nvSpPr>
        <p:spPr>
          <a:xfrm>
            <a:off x="2316522" y="5348028"/>
            <a:ext cx="302505" cy="556592"/>
          </a:xfrm>
          <a:prstGeom prst="downArrow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50" name="Group 49"/>
          <p:cNvGrpSpPr/>
          <p:nvPr/>
        </p:nvGrpSpPr>
        <p:grpSpPr>
          <a:xfrm>
            <a:off x="2148211" y="5961989"/>
            <a:ext cx="597297" cy="435716"/>
            <a:chOff x="2152906" y="1631624"/>
            <a:chExt cx="2445659" cy="1494972"/>
          </a:xfrm>
        </p:grpSpPr>
        <p:sp>
          <p:nvSpPr>
            <p:cNvPr id="51" name="Rectangle 50"/>
            <p:cNvSpPr/>
            <p:nvPr/>
          </p:nvSpPr>
          <p:spPr>
            <a:xfrm>
              <a:off x="2152907" y="1631624"/>
              <a:ext cx="2445657" cy="149497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cxnSp>
          <p:nvCxnSpPr>
            <p:cNvPr id="52" name="Straight Connector 51"/>
            <p:cNvCxnSpPr/>
            <p:nvPr/>
          </p:nvCxnSpPr>
          <p:spPr>
            <a:xfrm>
              <a:off x="2152906" y="1631624"/>
              <a:ext cx="1207037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H="1">
              <a:off x="3359943" y="1631624"/>
              <a:ext cx="1238622" cy="782783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4" name="Lightning Bolt 53"/>
          <p:cNvSpPr/>
          <p:nvPr/>
        </p:nvSpPr>
        <p:spPr>
          <a:xfrm>
            <a:off x="2651693" y="5767390"/>
            <a:ext cx="524251" cy="731520"/>
          </a:xfrm>
          <a:prstGeom prst="lightningBol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58" name="Rectangle 57"/>
          <p:cNvSpPr/>
          <p:nvPr/>
        </p:nvSpPr>
        <p:spPr>
          <a:xfrm>
            <a:off x="4861634" y="2468579"/>
            <a:ext cx="2194560" cy="487991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Marketing service</a:t>
            </a:r>
            <a:endParaRPr lang="it-IT" dirty="0"/>
          </a:p>
        </p:txBody>
      </p:sp>
      <p:sp>
        <p:nvSpPr>
          <p:cNvPr id="59" name="Cloud 58"/>
          <p:cNvSpPr/>
          <p:nvPr/>
        </p:nvSpPr>
        <p:spPr>
          <a:xfrm>
            <a:off x="4861634" y="3315052"/>
            <a:ext cx="1873502" cy="791155"/>
          </a:xfrm>
          <a:prstGeom prst="cloud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Other stuff</a:t>
            </a:r>
            <a:endParaRPr lang="it-IT" dirty="0"/>
          </a:p>
        </p:txBody>
      </p:sp>
      <p:sp>
        <p:nvSpPr>
          <p:cNvPr id="69" name="Circular Arrow 68"/>
          <p:cNvSpPr/>
          <p:nvPr/>
        </p:nvSpPr>
        <p:spPr>
          <a:xfrm>
            <a:off x="5920862" y="782014"/>
            <a:ext cx="532263" cy="602403"/>
          </a:xfrm>
          <a:prstGeom prst="circularArrow">
            <a:avLst>
              <a:gd name="adj1" fmla="val 12500"/>
              <a:gd name="adj2" fmla="val 980666"/>
              <a:gd name="adj3" fmla="val 20457681"/>
              <a:gd name="adj4" fmla="val 1472551"/>
              <a:gd name="adj5" fmla="val 125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70" name="Circular Arrow 69"/>
          <p:cNvSpPr/>
          <p:nvPr/>
        </p:nvSpPr>
        <p:spPr>
          <a:xfrm>
            <a:off x="4667017" y="3644381"/>
            <a:ext cx="532263" cy="602403"/>
          </a:xfrm>
          <a:prstGeom prst="circularArrow">
            <a:avLst>
              <a:gd name="adj1" fmla="val 12500"/>
              <a:gd name="adj2" fmla="val 980666"/>
              <a:gd name="adj3" fmla="val 20457681"/>
              <a:gd name="adj4" fmla="val 1472551"/>
              <a:gd name="adj5" fmla="val 12500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 flipH="1">
            <a:off x="2789150" y="352332"/>
            <a:ext cx="1211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Buy ticket</a:t>
            </a:r>
            <a:endParaRPr lang="it-IT" dirty="0"/>
          </a:p>
        </p:txBody>
      </p:sp>
      <p:sp>
        <p:nvSpPr>
          <p:cNvPr id="72" name="TextBox 71"/>
          <p:cNvSpPr txBox="1"/>
          <p:nvPr/>
        </p:nvSpPr>
        <p:spPr>
          <a:xfrm flipH="1">
            <a:off x="3932518" y="5596201"/>
            <a:ext cx="1313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Charge Card</a:t>
            </a:r>
            <a:endParaRPr lang="it-IT" dirty="0"/>
          </a:p>
        </p:txBody>
      </p:sp>
      <p:sp>
        <p:nvSpPr>
          <p:cNvPr id="73" name="TextBox 72"/>
          <p:cNvSpPr txBox="1"/>
          <p:nvPr/>
        </p:nvSpPr>
        <p:spPr>
          <a:xfrm flipH="1">
            <a:off x="542870" y="2303766"/>
            <a:ext cx="16656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Ticket reserved</a:t>
            </a:r>
            <a:endParaRPr lang="it-IT" dirty="0"/>
          </a:p>
        </p:txBody>
      </p:sp>
      <p:sp>
        <p:nvSpPr>
          <p:cNvPr id="74" name="TextBox 73"/>
          <p:cNvSpPr txBox="1"/>
          <p:nvPr/>
        </p:nvSpPr>
        <p:spPr>
          <a:xfrm flipH="1">
            <a:off x="4000666" y="742358"/>
            <a:ext cx="1628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Reserve Tickets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01008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79" grpId="0" animBg="1"/>
      <p:bldP spid="55" grpId="0" animBg="1"/>
      <p:bldP spid="56" grpId="0" animBg="1"/>
      <p:bldP spid="36" grpId="0" animBg="1"/>
      <p:bldP spid="16" grpId="0" animBg="1"/>
      <p:bldP spid="18" grpId="0" animBg="1"/>
      <p:bldP spid="19" grpId="0" animBg="1"/>
      <p:bldP spid="20" grpId="0" animBg="1"/>
      <p:bldP spid="30" grpId="0" animBg="1"/>
      <p:bldP spid="35" grpId="0" animBg="1"/>
      <p:bldP spid="38" grpId="0" animBg="1"/>
      <p:bldP spid="39" grpId="0" animBg="1"/>
      <p:bldP spid="40" grpId="0" animBg="1"/>
      <p:bldP spid="49" grpId="0" animBg="1"/>
      <p:bldP spid="54" grpId="0" animBg="1"/>
      <p:bldP spid="58" grpId="0" animBg="1"/>
      <p:bldP spid="59" grpId="0" animBg="1"/>
      <p:bldP spid="69" grpId="0" animBg="1"/>
      <p:bldP spid="70" grpId="0" animBg="1"/>
      <p:bldP spid="72" grpId="0"/>
      <p:bldP spid="73" grpId="0"/>
      <p:bldP spid="7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Messages in a nutshell</a:t>
            </a:r>
            <a:endParaRPr lang="it-I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Less coupling</a:t>
            </a:r>
          </a:p>
          <a:p>
            <a:pPr lvl="1"/>
            <a:r>
              <a:rPr lang="en-US" dirty="0"/>
              <a:t>respect your boundaries</a:t>
            </a:r>
          </a:p>
          <a:p>
            <a:r>
              <a:rPr lang="en-US" dirty="0"/>
              <a:t>No temporal coupling</a:t>
            </a:r>
          </a:p>
          <a:p>
            <a:pPr lvl="1"/>
            <a:r>
              <a:rPr lang="en-US" dirty="0"/>
              <a:t>messages are asynchronous</a:t>
            </a:r>
          </a:p>
          <a:p>
            <a:r>
              <a:rPr lang="en-US" dirty="0"/>
              <a:t>Much less maintenance/deployment headaches</a:t>
            </a:r>
          </a:p>
          <a:p>
            <a:pPr lvl="1"/>
            <a:r>
              <a:rPr lang="en-US" dirty="0"/>
              <a:t>autonomous components</a:t>
            </a:r>
          </a:p>
          <a:p>
            <a:r>
              <a:rPr lang="en-US" dirty="0"/>
              <a:t>Easy scale-out</a:t>
            </a:r>
          </a:p>
          <a:p>
            <a:pPr lvl="1"/>
            <a:r>
              <a:rPr lang="en-US" dirty="0"/>
              <a:t>competing consumers</a:t>
            </a:r>
          </a:p>
          <a:p>
            <a:r>
              <a:rPr lang="en-US" dirty="0"/>
              <a:t>Guaranteed delivery</a:t>
            </a:r>
          </a:p>
          <a:p>
            <a:pPr lvl="1"/>
            <a:r>
              <a:rPr lang="en-US" dirty="0"/>
              <a:t>with error management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0748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 you want more?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9902" y="4879251"/>
            <a:ext cx="7886700" cy="511500"/>
          </a:xfrm>
        </p:spPr>
        <p:txBody>
          <a:bodyPr/>
          <a:lstStyle/>
          <a:p>
            <a:pPr marL="0" indent="0">
              <a:buNone/>
            </a:pPr>
            <a:r>
              <a:rPr lang="en-US" i="1" dirty="0"/>
              <a:t>Free e-book available at:</a:t>
            </a:r>
            <a:endParaRPr lang="it-IT" i="1" dirty="0"/>
          </a:p>
        </p:txBody>
      </p:sp>
      <p:pic>
        <p:nvPicPr>
          <p:cNvPr id="1026" name="Picture 2" descr="https://liveparticularwebstr.blob.core.windows.net/media/Default/img/cover-8-fallaci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492" y="97303"/>
            <a:ext cx="3302142" cy="4987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19902" y="5283623"/>
            <a:ext cx="895905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4800" dirty="0"/>
              <a:t>http://go.particular.net/cloudconfE</a:t>
            </a:r>
          </a:p>
        </p:txBody>
      </p:sp>
    </p:spTree>
    <p:extLst>
      <p:ext uri="{BB962C8B-B14F-4D97-AF65-F5344CB8AC3E}">
        <p14:creationId xmlns:p14="http://schemas.microsoft.com/office/powerpoint/2010/main" val="165245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Mauro Servienti</a:t>
            </a:r>
            <a:endParaRPr lang="it-IT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Solution Architect @ Particular Software, makers of NServiceBus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/>
              <a:t>mauro.servienti@particular.net</a:t>
            </a:r>
          </a:p>
          <a:p>
            <a:pPr marL="0" indent="0">
              <a:buNone/>
            </a:pPr>
            <a:r>
              <a:rPr lang="en-US" sz="2000" dirty="0"/>
              <a:t>@</a:t>
            </a:r>
            <a:r>
              <a:rPr lang="en-US" sz="2000" dirty="0" err="1"/>
              <a:t>mauroservienti</a:t>
            </a:r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85232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8800" dirty="0">
                <a:solidFill>
                  <a:schemeClr val="bg1"/>
                </a:solidFill>
              </a:rPr>
              <a:t>Thank you</a:t>
            </a:r>
            <a:endParaRPr lang="it-IT" sz="8800" dirty="0">
              <a:solidFill>
                <a:schemeClr val="bg1"/>
              </a:solidFill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Go! SOA-</a:t>
            </a:r>
            <a:r>
              <a:rPr lang="en-US" sz="4000" dirty="0" err="1">
                <a:solidFill>
                  <a:schemeClr val="bg1"/>
                </a:solidFill>
              </a:rPr>
              <a:t>fy</a:t>
            </a:r>
            <a:r>
              <a:rPr lang="en-US" sz="4000" dirty="0">
                <a:solidFill>
                  <a:schemeClr val="bg1"/>
                </a:solidFill>
              </a:rPr>
              <a:t> your world</a:t>
            </a:r>
            <a:endParaRPr lang="it-IT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0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I want to do when I wake up in the morning is…</a:t>
            </a:r>
            <a:endParaRPr lang="it-I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(cit. Rosanna, Toto, Toto IV)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89553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787400"/>
            <a:ext cx="9144000" cy="157479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800" dirty="0"/>
              <a:t>Tickets web site</a:t>
            </a:r>
            <a:endParaRPr lang="it-IT" sz="8800" dirty="0"/>
          </a:p>
        </p:txBody>
      </p:sp>
      <p:sp>
        <p:nvSpPr>
          <p:cNvPr id="6" name="Rectangle 5"/>
          <p:cNvSpPr/>
          <p:nvPr/>
        </p:nvSpPr>
        <p:spPr>
          <a:xfrm>
            <a:off x="0" y="2667000"/>
            <a:ext cx="9144000" cy="157479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800" dirty="0"/>
              <a:t>Buy a ticket</a:t>
            </a:r>
            <a:endParaRPr lang="it-IT" sz="8800" dirty="0"/>
          </a:p>
        </p:txBody>
      </p:sp>
      <p:sp>
        <p:nvSpPr>
          <p:cNvPr id="7" name="Rectangle 6"/>
          <p:cNvSpPr/>
          <p:nvPr/>
        </p:nvSpPr>
        <p:spPr>
          <a:xfrm>
            <a:off x="0" y="4546600"/>
            <a:ext cx="9144000" cy="1574799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8800" dirty="0"/>
              <a:t>Stage dive… :-)</a:t>
            </a:r>
            <a:endParaRPr lang="it-IT" sz="8800" dirty="0"/>
          </a:p>
        </p:txBody>
      </p:sp>
    </p:spTree>
    <p:extLst>
      <p:ext uri="{BB962C8B-B14F-4D97-AF65-F5344CB8AC3E}">
        <p14:creationId xmlns:p14="http://schemas.microsoft.com/office/powerpoint/2010/main" val="919833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 what </a:t>
            </a:r>
            <a:r>
              <a:rPr lang="en-US" b="1" i="1" dirty="0"/>
              <a:t>they</a:t>
            </a:r>
            <a:r>
              <a:rPr lang="en-US" dirty="0"/>
              <a:t> want to do is…</a:t>
            </a:r>
            <a:endParaRPr lang="it-I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9587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97934"/>
            <a:ext cx="9144000" cy="80010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dirty="0"/>
              <a:t>Display available tickets</a:t>
            </a:r>
            <a:endParaRPr lang="it-IT" sz="6000" dirty="0"/>
          </a:p>
        </p:txBody>
      </p:sp>
      <p:sp>
        <p:nvSpPr>
          <p:cNvPr id="3" name="Rectangle 2"/>
          <p:cNvSpPr/>
          <p:nvPr/>
        </p:nvSpPr>
        <p:spPr>
          <a:xfrm>
            <a:off x="0" y="1408007"/>
            <a:ext cx="9144000" cy="80010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dirty="0"/>
              <a:t>Reserve with the theater</a:t>
            </a:r>
            <a:endParaRPr lang="it-IT" sz="6000" dirty="0"/>
          </a:p>
        </p:txBody>
      </p:sp>
      <p:sp>
        <p:nvSpPr>
          <p:cNvPr id="4" name="Rectangle 3"/>
          <p:cNvSpPr/>
          <p:nvPr/>
        </p:nvSpPr>
        <p:spPr>
          <a:xfrm>
            <a:off x="0" y="2418080"/>
            <a:ext cx="9144000" cy="80010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dirty="0"/>
              <a:t>Charge my credit card</a:t>
            </a:r>
            <a:endParaRPr lang="it-IT" sz="6000" dirty="0"/>
          </a:p>
        </p:txBody>
      </p:sp>
      <p:sp>
        <p:nvSpPr>
          <p:cNvPr id="5" name="Rectangle 4"/>
          <p:cNvSpPr/>
          <p:nvPr/>
        </p:nvSpPr>
        <p:spPr>
          <a:xfrm>
            <a:off x="0" y="4438226"/>
            <a:ext cx="9144000" cy="80010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dirty="0"/>
              <a:t>Deal with insurance</a:t>
            </a:r>
            <a:endParaRPr lang="it-IT" sz="6000" dirty="0"/>
          </a:p>
        </p:txBody>
      </p:sp>
      <p:sp>
        <p:nvSpPr>
          <p:cNvPr id="6" name="Rectangle 5"/>
          <p:cNvSpPr/>
          <p:nvPr/>
        </p:nvSpPr>
        <p:spPr>
          <a:xfrm>
            <a:off x="0" y="5448298"/>
            <a:ext cx="9144000" cy="80010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dirty="0"/>
              <a:t>Ship tickets</a:t>
            </a:r>
            <a:endParaRPr lang="it-IT" sz="6000" dirty="0"/>
          </a:p>
        </p:txBody>
      </p:sp>
      <p:sp>
        <p:nvSpPr>
          <p:cNvPr id="7" name="Rectangle 6"/>
          <p:cNvSpPr/>
          <p:nvPr/>
        </p:nvSpPr>
        <p:spPr>
          <a:xfrm>
            <a:off x="0" y="3428153"/>
            <a:ext cx="9144000" cy="800102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6000" dirty="0"/>
              <a:t>Deal with their stuff</a:t>
            </a:r>
            <a:endParaRPr lang="it-IT" sz="6000" dirty="0"/>
          </a:p>
        </p:txBody>
      </p:sp>
    </p:spTree>
    <p:extLst>
      <p:ext uri="{BB962C8B-B14F-4D97-AF65-F5344CB8AC3E}">
        <p14:creationId xmlns:p14="http://schemas.microsoft.com/office/powerpoint/2010/main" val="335603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87275"/>
            <a:ext cx="7886700" cy="578968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000" dirty="0"/>
              <a:t>Sometimes order is important…</a:t>
            </a:r>
          </a:p>
          <a:p>
            <a:pPr marL="0" indent="0" algn="ctr">
              <a:buNone/>
            </a:pPr>
            <a:endParaRPr lang="en-US" sz="8000" dirty="0"/>
          </a:p>
          <a:p>
            <a:pPr marL="0" indent="0" algn="ctr">
              <a:buNone/>
            </a:pPr>
            <a:r>
              <a:rPr lang="en-US" sz="8000" dirty="0"/>
              <a:t>Sometimes not</a:t>
            </a:r>
            <a:endParaRPr lang="it-IT" sz="8000" dirty="0"/>
          </a:p>
        </p:txBody>
      </p:sp>
    </p:spTree>
    <p:extLst>
      <p:ext uri="{BB962C8B-B14F-4D97-AF65-F5344CB8AC3E}">
        <p14:creationId xmlns:p14="http://schemas.microsoft.com/office/powerpoint/2010/main" val="1605485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5803" y="194732"/>
            <a:ext cx="7343677" cy="63248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600" dirty="0">
                <a:solidFill>
                  <a:schemeClr val="bg1"/>
                </a:solidFill>
              </a:rPr>
              <a:t>spot the</a:t>
            </a:r>
          </a:p>
          <a:p>
            <a:pPr algn="ctr"/>
            <a:r>
              <a:rPr lang="en-US" sz="23900" dirty="0">
                <a:solidFill>
                  <a:schemeClr val="bg1"/>
                </a:solidFill>
              </a:rPr>
              <a:t>ISSUE</a:t>
            </a:r>
            <a:endParaRPr lang="it-IT" sz="239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8606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387275"/>
            <a:ext cx="7886700" cy="5789688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8000" dirty="0"/>
              <a:t>Multiple resources -- </a:t>
            </a:r>
          </a:p>
          <a:p>
            <a:pPr marL="0" indent="0" algn="ctr">
              <a:buNone/>
            </a:pPr>
            <a:r>
              <a:rPr lang="en-US" sz="8000" dirty="0"/>
              <a:t>Multiple owners</a:t>
            </a:r>
            <a:endParaRPr lang="it-IT" sz="8000" dirty="0"/>
          </a:p>
        </p:txBody>
      </p:sp>
    </p:spTree>
    <p:extLst>
      <p:ext uri="{BB962C8B-B14F-4D97-AF65-F5344CB8AC3E}">
        <p14:creationId xmlns:p14="http://schemas.microsoft.com/office/powerpoint/2010/main" val="34977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621</TotalTime>
  <Words>309</Words>
  <Application>Microsoft Office PowerPoint</Application>
  <PresentationFormat>On-screen Show (4:3)</PresentationFormat>
  <Paragraphs>95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The road to a  Service Oriented Architecture</vt:lpstr>
      <vt:lpstr>Mauro Servienti</vt:lpstr>
      <vt:lpstr>All I want to do when I wake up in the morning is…</vt:lpstr>
      <vt:lpstr>PowerPoint Presentation</vt:lpstr>
      <vt:lpstr>All what they want to do is…</vt:lpstr>
      <vt:lpstr>PowerPoint Presentation</vt:lpstr>
      <vt:lpstr>PowerPoint Presentation</vt:lpstr>
      <vt:lpstr>PowerPoint Presentation</vt:lpstr>
      <vt:lpstr>PowerPoint Presentation</vt:lpstr>
      <vt:lpstr>Transaction boundaries</vt:lpstr>
      <vt:lpstr>PowerPoint Presentation</vt:lpstr>
      <vt:lpstr>PowerPoint Presentation</vt:lpstr>
      <vt:lpstr>PowerPoint Presentation</vt:lpstr>
      <vt:lpstr>Messaging Patterns</vt:lpstr>
      <vt:lpstr>PowerPoint Presentation</vt:lpstr>
      <vt:lpstr>PowerPoint Presentation</vt:lpstr>
      <vt:lpstr>PowerPoint Presentation</vt:lpstr>
      <vt:lpstr>Messages in a nutshell</vt:lpstr>
      <vt:lpstr>Do you want more?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Mauro Servienti</dc:creator>
  <cp:lastModifiedBy>Mauro Servienti</cp:lastModifiedBy>
  <cp:revision>43</cp:revision>
  <dcterms:created xsi:type="dcterms:W3CDTF">2016-03-04T08:01:00Z</dcterms:created>
  <dcterms:modified xsi:type="dcterms:W3CDTF">2016-03-10T13:04:12Z</dcterms:modified>
</cp:coreProperties>
</file>

<file path=docProps/thumbnail.jpeg>
</file>